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7"/>
  </p:sldMasterIdLst>
  <p:sldIdLst>
    <p:sldId id="256" r:id="rId8"/>
    <p:sldId id="263" r:id="rId9"/>
    <p:sldId id="257" r:id="rId10"/>
    <p:sldId id="258" r:id="rId11"/>
    <p:sldId id="259" r:id="rId12"/>
    <p:sldId id="260" r:id="rId13"/>
    <p:sldId id="261"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2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69"/>
    <p:restoredTop sz="96327"/>
  </p:normalViewPr>
  <p:slideViewPr>
    <p:cSldViewPr snapToGrid="0" snapToObjects="1">
      <p:cViewPr varScale="1">
        <p:scale>
          <a:sx n="113" d="100"/>
          <a:sy n="113"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BDECF-8133-F4D8-A538-8D310FD04A4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D872D67-96CF-D15F-7919-C13EECE4F2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3B92D37-0671-D0D2-69CD-D51771558CB3}"/>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5" name="Footer Placeholder 4">
            <a:extLst>
              <a:ext uri="{FF2B5EF4-FFF2-40B4-BE49-F238E27FC236}">
                <a16:creationId xmlns:a16="http://schemas.microsoft.com/office/drawing/2014/main" id="{5B9CA6C6-FF2F-3BDF-BBAC-3F576C537D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3289C2-2B7C-FFAC-2A8B-5189D72E4F59}"/>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787586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0D205-FA1C-6154-9CD0-C82DCAFEB30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7E2CAF8-3F4C-8EA5-18D9-228721B599D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1DB05D1-385F-E64A-732C-922AA6391D72}"/>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5" name="Footer Placeholder 4">
            <a:extLst>
              <a:ext uri="{FF2B5EF4-FFF2-40B4-BE49-F238E27FC236}">
                <a16:creationId xmlns:a16="http://schemas.microsoft.com/office/drawing/2014/main" id="{B9F4962E-D118-A33A-B94C-25874ADB0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C0367D-43F6-9416-9D9B-E8E80DC93342}"/>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1573934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CFFC6B-0128-B8B1-64CA-EFCEA211043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516E105-F653-EE08-6526-C74F9D6D060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E763DB7-089D-3420-979F-BDEA9DCA05F6}"/>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5" name="Footer Placeholder 4">
            <a:extLst>
              <a:ext uri="{FF2B5EF4-FFF2-40B4-BE49-F238E27FC236}">
                <a16:creationId xmlns:a16="http://schemas.microsoft.com/office/drawing/2014/main" id="{04D76768-85D3-C2E0-12AB-DBC2B05C0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0E901E-5378-0CD5-A1A0-4D3FD11CE889}"/>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268159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8CAF2-D8DB-8248-6C40-F82ABCF4B9E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196233D-9DA7-EB9D-98B3-5B0A74AD1E4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9FE08A4-4C07-E5CF-3863-C62A7C45805A}"/>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5" name="Footer Placeholder 4">
            <a:extLst>
              <a:ext uri="{FF2B5EF4-FFF2-40B4-BE49-F238E27FC236}">
                <a16:creationId xmlns:a16="http://schemas.microsoft.com/office/drawing/2014/main" id="{3A4B0F04-C922-52E4-33B3-7202EFC1E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D0F2B2-AFA7-D3CB-FF07-9D0F83F0FA59}"/>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3453105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EE421-05BC-CDF2-8DFC-68C89F2376C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C63CF0B-A7C4-B457-14E5-4A6475F3EB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393C3CE-8717-8275-3AD8-5164DA9FB9F2}"/>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5" name="Footer Placeholder 4">
            <a:extLst>
              <a:ext uri="{FF2B5EF4-FFF2-40B4-BE49-F238E27FC236}">
                <a16:creationId xmlns:a16="http://schemas.microsoft.com/office/drawing/2014/main" id="{29A3CDCA-C5C5-B4C0-9286-E53C2AFF43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C47A3-AE56-786F-ADAA-9D1898BBDF15}"/>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173269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6F810-77C9-322F-9107-BE63A1B0065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92A112F-0014-CAB5-BBD6-00CDDED0FF8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391322A-83CC-9D90-8BE7-62ED48CF36B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18C491B-D7F5-949F-6C88-2C6C37FA37CE}"/>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6" name="Footer Placeholder 5">
            <a:extLst>
              <a:ext uri="{FF2B5EF4-FFF2-40B4-BE49-F238E27FC236}">
                <a16:creationId xmlns:a16="http://schemas.microsoft.com/office/drawing/2014/main" id="{FB68F59B-7228-16D1-1E79-1CA2A9789A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8C6969-ADA9-181C-27F1-E678E1860B9E}"/>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2027519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778B0-4E8E-5462-BB7A-F4D3EF2BA53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792FBB5-6853-E48D-F346-18E744438B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B24FEA1-B0AB-CFB9-5DD5-77B75D28BC2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28F9807-133E-DC16-9A25-CD9168D3EB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A235F3D-231D-80DB-8D3D-89519CD6E95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814D3BA-2FB7-EA04-E00B-2A7205D8835C}"/>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8" name="Footer Placeholder 7">
            <a:extLst>
              <a:ext uri="{FF2B5EF4-FFF2-40B4-BE49-F238E27FC236}">
                <a16:creationId xmlns:a16="http://schemas.microsoft.com/office/drawing/2014/main" id="{24D899D8-4071-AFAE-E954-15EC0EE462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BF7908-B85D-DF0F-9AC4-75DBE3A8AFB4}"/>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3508494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E9FFE-8441-54BB-B3DD-9D05EB8CD65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7E8E21D-784C-2970-3CFA-DE027FDA5C5D}"/>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4" name="Footer Placeholder 3">
            <a:extLst>
              <a:ext uri="{FF2B5EF4-FFF2-40B4-BE49-F238E27FC236}">
                <a16:creationId xmlns:a16="http://schemas.microsoft.com/office/drawing/2014/main" id="{8509E58A-A759-5A65-FB0A-3F6AC0B491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76A9E0-D462-6832-9263-C2E4142D0861}"/>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2169235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7CD73A-FEFC-2955-8B77-43901CBF92F4}"/>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3" name="Footer Placeholder 2">
            <a:extLst>
              <a:ext uri="{FF2B5EF4-FFF2-40B4-BE49-F238E27FC236}">
                <a16:creationId xmlns:a16="http://schemas.microsoft.com/office/drawing/2014/main" id="{D1C33FAC-F5AC-005B-61F7-6A07517583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53C77B-1B77-C307-1D04-1446AE617DB0}"/>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3325225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486FD-D9C6-800E-754E-7837CCB5D8A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56CE129-AB75-75B9-3A46-F951C75A7B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F9E7ECB-DE21-2934-FFE0-4488E23BA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60CF4F0-2A38-7705-0055-8821FB6672B5}"/>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6" name="Footer Placeholder 5">
            <a:extLst>
              <a:ext uri="{FF2B5EF4-FFF2-40B4-BE49-F238E27FC236}">
                <a16:creationId xmlns:a16="http://schemas.microsoft.com/office/drawing/2014/main" id="{BF21EAC0-6FB6-9774-BE99-B183604B41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539834-50E2-D178-4B6D-045C1F782FFB}"/>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420397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80C9F-9C1F-A08E-71F2-3E1A87026C2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3FA0296-1FE6-0B48-CB8A-7A693E1524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7429B3-0BFC-2E2A-57DA-60275EFF2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6093FB9-DA32-9180-1644-CC3D7DFBDAA6}"/>
              </a:ext>
            </a:extLst>
          </p:cNvPr>
          <p:cNvSpPr>
            <a:spLocks noGrp="1"/>
          </p:cNvSpPr>
          <p:nvPr>
            <p:ph type="dt" sz="half" idx="10"/>
          </p:nvPr>
        </p:nvSpPr>
        <p:spPr/>
        <p:txBody>
          <a:bodyPr/>
          <a:lstStyle/>
          <a:p>
            <a:fld id="{7B3027BE-0386-FB47-A16D-C5A5B95B2E28}" type="datetimeFigureOut">
              <a:rPr lang="en-US" smtClean="0"/>
              <a:t>1/17/2023</a:t>
            </a:fld>
            <a:endParaRPr lang="en-US"/>
          </a:p>
        </p:txBody>
      </p:sp>
      <p:sp>
        <p:nvSpPr>
          <p:cNvPr id="6" name="Footer Placeholder 5">
            <a:extLst>
              <a:ext uri="{FF2B5EF4-FFF2-40B4-BE49-F238E27FC236}">
                <a16:creationId xmlns:a16="http://schemas.microsoft.com/office/drawing/2014/main" id="{3683E38F-3669-A433-CADB-E0F6B77C6B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32923-0251-8949-0FB1-0226AFF6078E}"/>
              </a:ext>
            </a:extLst>
          </p:cNvPr>
          <p:cNvSpPr>
            <a:spLocks noGrp="1"/>
          </p:cNvSpPr>
          <p:nvPr>
            <p:ph type="sldNum" sz="quarter" idx="12"/>
          </p:nvPr>
        </p:nvSpPr>
        <p:spPr/>
        <p:txBody>
          <a:bodyPr/>
          <a:lstStyle/>
          <a:p>
            <a:fld id="{2B1EF642-BDED-7642-B699-5EE23EFF4527}" type="slidenum">
              <a:rPr lang="en-US" smtClean="0"/>
              <a:t>‹#›</a:t>
            </a:fld>
            <a:endParaRPr lang="en-US"/>
          </a:p>
        </p:txBody>
      </p:sp>
    </p:spTree>
    <p:extLst>
      <p:ext uri="{BB962C8B-B14F-4D97-AF65-F5344CB8AC3E}">
        <p14:creationId xmlns:p14="http://schemas.microsoft.com/office/powerpoint/2010/main" val="2851349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EB12C4-CF76-B3EC-7E87-5A1BE3B207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829197C-0B0A-9646-BFE2-47B514AFC6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A022C04-2E84-CEE1-C928-46C5FD7154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027BE-0386-FB47-A16D-C5A5B95B2E28}" type="datetimeFigureOut">
              <a:rPr lang="en-US" smtClean="0"/>
              <a:t>1/17/2023</a:t>
            </a:fld>
            <a:endParaRPr lang="en-US"/>
          </a:p>
        </p:txBody>
      </p:sp>
      <p:sp>
        <p:nvSpPr>
          <p:cNvPr id="5" name="Footer Placeholder 4">
            <a:extLst>
              <a:ext uri="{FF2B5EF4-FFF2-40B4-BE49-F238E27FC236}">
                <a16:creationId xmlns:a16="http://schemas.microsoft.com/office/drawing/2014/main" id="{8F129B53-1BFB-3069-BB21-D16D64A9FD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CF9EA6-4A68-6488-2B41-0849D68D13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EF642-BDED-7642-B699-5EE23EFF4527}" type="slidenum">
              <a:rPr lang="en-US" smtClean="0"/>
              <a:t>‹#›</a:t>
            </a:fld>
            <a:endParaRPr lang="en-US"/>
          </a:p>
        </p:txBody>
      </p:sp>
    </p:spTree>
    <p:extLst>
      <p:ext uri="{BB962C8B-B14F-4D97-AF65-F5344CB8AC3E}">
        <p14:creationId xmlns:p14="http://schemas.microsoft.com/office/powerpoint/2010/main" val="200664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05DC5B-BE90-CD27-F9BB-A4280D772F6F}"/>
              </a:ext>
            </a:extLst>
          </p:cNvPr>
          <p:cNvSpPr txBox="1"/>
          <p:nvPr/>
        </p:nvSpPr>
        <p:spPr>
          <a:xfrm>
            <a:off x="446012" y="687897"/>
            <a:ext cx="6189680" cy="369332"/>
          </a:xfrm>
          <a:prstGeom prst="rect">
            <a:avLst/>
          </a:prstGeom>
          <a:noFill/>
        </p:spPr>
        <p:txBody>
          <a:bodyPr wrap="square" rtlCol="0">
            <a:spAutoFit/>
          </a:bodyPr>
          <a:lstStyle/>
          <a:p>
            <a:r>
              <a:rPr lang="en-US" b="1" dirty="0"/>
              <a:t>Risk Assessment Toolkit</a:t>
            </a:r>
            <a:endParaRPr lang="en-US" b="1" dirty="0">
              <a:solidFill>
                <a:schemeClr val="bg1">
                  <a:lumMod val="65000"/>
                </a:schemeClr>
              </a:solidFill>
            </a:endParaRPr>
          </a:p>
        </p:txBody>
      </p:sp>
      <p:sp>
        <p:nvSpPr>
          <p:cNvPr id="6" name="TextBox 5">
            <a:extLst>
              <a:ext uri="{FF2B5EF4-FFF2-40B4-BE49-F238E27FC236}">
                <a16:creationId xmlns:a16="http://schemas.microsoft.com/office/drawing/2014/main" id="{0ECAEFB7-77F3-D868-2B00-21540DA503A5}"/>
              </a:ext>
            </a:extLst>
          </p:cNvPr>
          <p:cNvSpPr txBox="1"/>
          <p:nvPr/>
        </p:nvSpPr>
        <p:spPr>
          <a:xfrm>
            <a:off x="461394" y="1400961"/>
            <a:ext cx="10603685" cy="616836"/>
          </a:xfrm>
          <a:prstGeom prst="rect">
            <a:avLst/>
          </a:prstGeom>
          <a:noFill/>
        </p:spPr>
        <p:txBody>
          <a:bodyPr wrap="square" rtlCol="0">
            <a:spAutoFit/>
          </a:bodyPr>
          <a:lstStyle/>
          <a:p>
            <a:pPr>
              <a:lnSpc>
                <a:spcPct val="150000"/>
              </a:lnSpc>
            </a:pPr>
            <a:r>
              <a:rPr lang="en-US" sz="1200">
                <a:latin typeface="Open Sans" panose="020B0606030504020204" pitchFamily="34" charset="0"/>
                <a:ea typeface="Open Sans" panose="020B0606030504020204" pitchFamily="34" charset="0"/>
                <a:cs typeface="Open Sans" panose="020B0606030504020204" pitchFamily="34" charset="0"/>
              </a:rPr>
              <a:t>You </a:t>
            </a:r>
            <a:r>
              <a:rPr lang="en-US" sz="1200" dirty="0">
                <a:latin typeface="Open Sans" panose="020B0606030504020204" pitchFamily="34" charset="0"/>
                <a:ea typeface="Open Sans" panose="020B0606030504020204" pitchFamily="34" charset="0"/>
                <a:cs typeface="Open Sans" panose="020B0606030504020204" pitchFamily="34" charset="0"/>
              </a:rPr>
              <a:t>can adapt these examples to suit your organisations needs. The normal </a:t>
            </a:r>
            <a:r>
              <a:rPr lang="en-US" sz="1200" dirty="0" err="1">
                <a:latin typeface="Open Sans" panose="020B0606030504020204" pitchFamily="34" charset="0"/>
                <a:ea typeface="Open Sans" panose="020B0606030504020204" pitchFamily="34" charset="0"/>
                <a:cs typeface="Open Sans" panose="020B0606030504020204" pitchFamily="34" charset="0"/>
              </a:rPr>
              <a:t>Powerpoint</a:t>
            </a:r>
            <a:r>
              <a:rPr lang="en-US" sz="1200" dirty="0">
                <a:latin typeface="Open Sans" panose="020B0606030504020204" pitchFamily="34" charset="0"/>
                <a:ea typeface="Open Sans" panose="020B0606030504020204" pitchFamily="34" charset="0"/>
                <a:cs typeface="Open Sans" panose="020B0606030504020204" pitchFamily="34" charset="0"/>
              </a:rPr>
              <a:t> editing functions will allow you to edit text, add or delete rows or columns and modify any aspect of the Toolkit. Explanatory text has been added to assist where necessary and can be deleted. </a:t>
            </a:r>
          </a:p>
        </p:txBody>
      </p:sp>
    </p:spTree>
    <p:extLst>
      <p:ext uri="{BB962C8B-B14F-4D97-AF65-F5344CB8AC3E}">
        <p14:creationId xmlns:p14="http://schemas.microsoft.com/office/powerpoint/2010/main" val="370860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8B1DFB3-49DB-BAC8-A2CB-05A980DBE201}"/>
              </a:ext>
            </a:extLst>
          </p:cNvPr>
          <p:cNvGraphicFramePr>
            <a:graphicFrameLocks noGrp="1"/>
          </p:cNvGraphicFramePr>
          <p:nvPr/>
        </p:nvGraphicFramePr>
        <p:xfrm>
          <a:off x="404067" y="823325"/>
          <a:ext cx="10795236" cy="5351726"/>
        </p:xfrm>
        <a:graphic>
          <a:graphicData uri="http://schemas.openxmlformats.org/drawingml/2006/table">
            <a:tbl>
              <a:tblPr firstRow="1">
                <a:tableStyleId>{6E25E649-3F16-4E02-A733-19D2CDBF48F0}</a:tableStyleId>
              </a:tblPr>
              <a:tblGrid>
                <a:gridCol w="1810627">
                  <a:extLst>
                    <a:ext uri="{9D8B030D-6E8A-4147-A177-3AD203B41FA5}">
                      <a16:colId xmlns:a16="http://schemas.microsoft.com/office/drawing/2014/main" val="947988365"/>
                    </a:ext>
                  </a:extLst>
                </a:gridCol>
                <a:gridCol w="1702965">
                  <a:extLst>
                    <a:ext uri="{9D8B030D-6E8A-4147-A177-3AD203B41FA5}">
                      <a16:colId xmlns:a16="http://schemas.microsoft.com/office/drawing/2014/main" val="858620103"/>
                    </a:ext>
                  </a:extLst>
                </a:gridCol>
                <a:gridCol w="1837189">
                  <a:extLst>
                    <a:ext uri="{9D8B030D-6E8A-4147-A177-3AD203B41FA5}">
                      <a16:colId xmlns:a16="http://schemas.microsoft.com/office/drawing/2014/main" val="1790814845"/>
                    </a:ext>
                  </a:extLst>
                </a:gridCol>
                <a:gridCol w="1803633">
                  <a:extLst>
                    <a:ext uri="{9D8B030D-6E8A-4147-A177-3AD203B41FA5}">
                      <a16:colId xmlns:a16="http://schemas.microsoft.com/office/drawing/2014/main" val="1681983495"/>
                    </a:ext>
                  </a:extLst>
                </a:gridCol>
                <a:gridCol w="1820411">
                  <a:extLst>
                    <a:ext uri="{9D8B030D-6E8A-4147-A177-3AD203B41FA5}">
                      <a16:colId xmlns:a16="http://schemas.microsoft.com/office/drawing/2014/main" val="1072503760"/>
                    </a:ext>
                  </a:extLst>
                </a:gridCol>
                <a:gridCol w="1820411">
                  <a:extLst>
                    <a:ext uri="{9D8B030D-6E8A-4147-A177-3AD203B41FA5}">
                      <a16:colId xmlns:a16="http://schemas.microsoft.com/office/drawing/2014/main" val="3458111049"/>
                    </a:ext>
                  </a:extLst>
                </a:gridCol>
              </a:tblGrid>
              <a:tr h="370840">
                <a:tc>
                  <a:txBody>
                    <a:bodyPr/>
                    <a:lstStyle/>
                    <a:p>
                      <a:endPar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1:</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AU" sz="900" b="1" i="0" u="none" strike="noStrike" kern="1200" dirty="0">
                          <a:ln>
                            <a:noFill/>
                          </a:ln>
                          <a:solidFill>
                            <a:schemeClr val="accent6">
                              <a:lumMod val="10000"/>
                            </a:schemeClr>
                          </a:solidFill>
                          <a:effectLst/>
                          <a:latin typeface="Open Sans" panose="020B0606030504020204" pitchFamily="34" charset="0"/>
                          <a:ea typeface="Open Sans" panose="020B0606030504020204" pitchFamily="34" charset="0"/>
                          <a:cs typeface="Open Sans" panose="020B0606030504020204" pitchFamily="34" charset="0"/>
                        </a:rPr>
                        <a:t>Risk factor 2:</a:t>
                      </a:r>
                      <a:endPar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3:</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4:</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5:</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3112261546"/>
                  </a:ext>
                </a:extLst>
              </a:tr>
              <a:tr h="1526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What is the harm or impact the risk factors could cause?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dirty="0">
                          <a:ln>
                            <a:noFill/>
                          </a:ln>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This is the harm to people, organization and/or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7407391"/>
                  </a:ext>
                </a:extLst>
              </a:tr>
              <a:tr h="16274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1" i="0" u="none" strike="noStrike" kern="1200" dirty="0">
                          <a:solidFill>
                            <a:schemeClr val="accent6">
                              <a:lumMod val="10000"/>
                            </a:schemeClr>
                          </a:solidFill>
                          <a:effectLst/>
                          <a:latin typeface="Open Sans" panose="020B0606030504020204" pitchFamily="34" charset="0"/>
                          <a:ea typeface="Open Sans" panose="020B0606030504020204" pitchFamily="34" charset="0"/>
                          <a:cs typeface="Open Sans" panose="020B0606030504020204" pitchFamily="34" charset="0"/>
                        </a:rPr>
                        <a:t>What is the likelihood that the harm or impact would occur?</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000" b="0" i="1" u="none" strike="noStrike" kern="1200" dirty="0">
                          <a:ln>
                            <a:noFill/>
                          </a:ln>
                          <a:solidFill>
                            <a:schemeClr val="bg1">
                              <a:lumMod val="50000"/>
                            </a:schemeClr>
                          </a:solidFill>
                          <a:effectLst/>
                          <a:latin typeface="Open Sans" panose="020B0606030504020204" pitchFamily="34" charset="0"/>
                          <a:ea typeface="Open Sans" panose="020B0606030504020204" pitchFamily="34" charset="0"/>
                          <a:cs typeface="Open Sans" panose="020B0606030504020204" pitchFamily="34" charset="0"/>
                        </a:rPr>
                        <a:t>Develop a scale to assess likelihood of the harm or impact, tailored to your organisation from ‘rare’ to ‘almost certain’ – see Table 1 Risk Likelihood below for an example.</a:t>
                      </a:r>
                      <a:endParaRPr lang="en-US" sz="1000" b="0" i="1" dirty="0">
                        <a:ln>
                          <a:noFill/>
                        </a:ln>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41860207"/>
                  </a:ext>
                </a:extLst>
              </a:tr>
              <a:tr h="1686187">
                <a:tc>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What is the level of impact or harm?</a:t>
                      </a:r>
                    </a:p>
                    <a:p>
                      <a:r>
                        <a:rPr lang="en-US" sz="1000" i="1" dirty="0">
                          <a:ln>
                            <a:noFill/>
                          </a:ln>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Assess the level of impact or harm that may be caused by the risk factors – see Table 2 Risk Impact below for an example.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43944317"/>
                  </a:ext>
                </a:extLst>
              </a:tr>
            </a:tbl>
          </a:graphicData>
        </a:graphic>
      </p:graphicFrame>
      <p:sp>
        <p:nvSpPr>
          <p:cNvPr id="5" name="TextBox 4">
            <a:extLst>
              <a:ext uri="{FF2B5EF4-FFF2-40B4-BE49-F238E27FC236}">
                <a16:creationId xmlns:a16="http://schemas.microsoft.com/office/drawing/2014/main" id="{4A05DC5B-BE90-CD27-F9BB-A4280D772F6F}"/>
              </a:ext>
            </a:extLst>
          </p:cNvPr>
          <p:cNvSpPr txBox="1"/>
          <p:nvPr/>
        </p:nvSpPr>
        <p:spPr>
          <a:xfrm>
            <a:off x="311788" y="335560"/>
            <a:ext cx="6189680" cy="369332"/>
          </a:xfrm>
          <a:prstGeom prst="rect">
            <a:avLst/>
          </a:prstGeom>
          <a:noFill/>
        </p:spPr>
        <p:txBody>
          <a:bodyPr wrap="square" rtlCol="0">
            <a:spAutoFit/>
          </a:bodyPr>
          <a:lstStyle/>
          <a:p>
            <a:r>
              <a:rPr lang="en-US" dirty="0"/>
              <a:t>Risk assessment register </a:t>
            </a:r>
            <a:r>
              <a:rPr lang="en-US" dirty="0">
                <a:solidFill>
                  <a:schemeClr val="bg1">
                    <a:lumMod val="65000"/>
                  </a:schemeClr>
                </a:solidFill>
              </a:rPr>
              <a:t>(example to be adapted to your needs)</a:t>
            </a:r>
          </a:p>
        </p:txBody>
      </p:sp>
    </p:spTree>
    <p:extLst>
      <p:ext uri="{BB962C8B-B14F-4D97-AF65-F5344CB8AC3E}">
        <p14:creationId xmlns:p14="http://schemas.microsoft.com/office/powerpoint/2010/main" val="109054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8B1DFB3-49DB-BAC8-A2CB-05A980DBE201}"/>
              </a:ext>
            </a:extLst>
          </p:cNvPr>
          <p:cNvGraphicFramePr>
            <a:graphicFrameLocks noGrp="1"/>
          </p:cNvGraphicFramePr>
          <p:nvPr>
            <p:extLst>
              <p:ext uri="{D42A27DB-BD31-4B8C-83A1-F6EECF244321}">
                <p14:modId xmlns:p14="http://schemas.microsoft.com/office/powerpoint/2010/main" val="2667871551"/>
              </p:ext>
            </p:extLst>
          </p:nvPr>
        </p:nvGraphicFramePr>
        <p:xfrm>
          <a:off x="513124" y="436228"/>
          <a:ext cx="10744902" cy="5418449"/>
        </p:xfrm>
        <a:graphic>
          <a:graphicData uri="http://schemas.openxmlformats.org/drawingml/2006/table">
            <a:tbl>
              <a:tblPr firstRow="1">
                <a:tableStyleId>{6E25E649-3F16-4E02-A733-19D2CDBF48F0}</a:tableStyleId>
              </a:tblPr>
              <a:tblGrid>
                <a:gridCol w="1735125">
                  <a:extLst>
                    <a:ext uri="{9D8B030D-6E8A-4147-A177-3AD203B41FA5}">
                      <a16:colId xmlns:a16="http://schemas.microsoft.com/office/drawing/2014/main" val="947988365"/>
                    </a:ext>
                  </a:extLst>
                </a:gridCol>
                <a:gridCol w="1753300">
                  <a:extLst>
                    <a:ext uri="{9D8B030D-6E8A-4147-A177-3AD203B41FA5}">
                      <a16:colId xmlns:a16="http://schemas.microsoft.com/office/drawing/2014/main" val="858620103"/>
                    </a:ext>
                  </a:extLst>
                </a:gridCol>
                <a:gridCol w="1786855">
                  <a:extLst>
                    <a:ext uri="{9D8B030D-6E8A-4147-A177-3AD203B41FA5}">
                      <a16:colId xmlns:a16="http://schemas.microsoft.com/office/drawing/2014/main" val="1790814845"/>
                    </a:ext>
                  </a:extLst>
                </a:gridCol>
                <a:gridCol w="1803633">
                  <a:extLst>
                    <a:ext uri="{9D8B030D-6E8A-4147-A177-3AD203B41FA5}">
                      <a16:colId xmlns:a16="http://schemas.microsoft.com/office/drawing/2014/main" val="1681983495"/>
                    </a:ext>
                  </a:extLst>
                </a:gridCol>
                <a:gridCol w="1946246">
                  <a:extLst>
                    <a:ext uri="{9D8B030D-6E8A-4147-A177-3AD203B41FA5}">
                      <a16:colId xmlns:a16="http://schemas.microsoft.com/office/drawing/2014/main" val="1072503760"/>
                    </a:ext>
                  </a:extLst>
                </a:gridCol>
                <a:gridCol w="1719743">
                  <a:extLst>
                    <a:ext uri="{9D8B030D-6E8A-4147-A177-3AD203B41FA5}">
                      <a16:colId xmlns:a16="http://schemas.microsoft.com/office/drawing/2014/main" val="3458111049"/>
                    </a:ext>
                  </a:extLst>
                </a:gridCol>
              </a:tblGrid>
              <a:tr h="343886">
                <a:tc>
                  <a:txBody>
                    <a:bodyPr/>
                    <a:lstStyle/>
                    <a:p>
                      <a:endPar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1:</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AU" sz="900" b="1" i="0" u="none" strike="noStrike" kern="1200" dirty="0">
                          <a:ln>
                            <a:noFill/>
                          </a:ln>
                          <a:solidFill>
                            <a:schemeClr val="accent6">
                              <a:lumMod val="10000"/>
                            </a:schemeClr>
                          </a:solidFill>
                          <a:effectLst/>
                          <a:latin typeface="Open Sans" panose="020B0606030504020204" pitchFamily="34" charset="0"/>
                          <a:ea typeface="Open Sans" panose="020B0606030504020204" pitchFamily="34" charset="0"/>
                          <a:cs typeface="Open Sans" panose="020B0606030504020204" pitchFamily="34" charset="0"/>
                        </a:rPr>
                        <a:t>Risk factor 2:</a:t>
                      </a:r>
                      <a:endPar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3:</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4:</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5:</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3112261546"/>
                  </a:ext>
                </a:extLst>
              </a:tr>
              <a:tr h="1526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What is the level of risk?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dirty="0">
                          <a:ln>
                            <a:noFill/>
                          </a:ln>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Assess the level of risk by applying a rating of ‘high’, ‘medium’ or ‘low’ based on business judgement – see Table 3 Control Effectiveness Matrix below for an example. </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7407391"/>
                  </a:ext>
                </a:extLst>
              </a:tr>
              <a:tr h="16274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What controls are currently in place?</a:t>
                      </a:r>
                    </a:p>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41860207"/>
                  </a:ext>
                </a:extLst>
              </a:tr>
              <a:tr h="1686187">
                <a:tc>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How effective are the current controls?</a:t>
                      </a:r>
                    </a:p>
                    <a:p>
                      <a:r>
                        <a:rPr lang="en-US" sz="1000" b="0" i="1" dirty="0">
                          <a:ln>
                            <a:noFill/>
                          </a:ln>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Assess controls according to design effectiveness (is the control suitably designed to address the risk) and operational effectiveness (is the control operating as intended) – see Table 4 Control Effectiveness Matrix below for an example.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43944317"/>
                  </a:ext>
                </a:extLst>
              </a:tr>
            </a:tbl>
          </a:graphicData>
        </a:graphic>
      </p:graphicFrame>
    </p:spTree>
    <p:extLst>
      <p:ext uri="{BB962C8B-B14F-4D97-AF65-F5344CB8AC3E}">
        <p14:creationId xmlns:p14="http://schemas.microsoft.com/office/powerpoint/2010/main" val="1853898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8B1DFB3-49DB-BAC8-A2CB-05A980DBE201}"/>
              </a:ext>
            </a:extLst>
          </p:cNvPr>
          <p:cNvGraphicFramePr>
            <a:graphicFrameLocks noGrp="1"/>
          </p:cNvGraphicFramePr>
          <p:nvPr>
            <p:extLst>
              <p:ext uri="{D42A27DB-BD31-4B8C-83A1-F6EECF244321}">
                <p14:modId xmlns:p14="http://schemas.microsoft.com/office/powerpoint/2010/main" val="997741739"/>
              </p:ext>
            </p:extLst>
          </p:nvPr>
        </p:nvGraphicFramePr>
        <p:xfrm>
          <a:off x="429234" y="367329"/>
          <a:ext cx="10786847" cy="5001625"/>
        </p:xfrm>
        <a:graphic>
          <a:graphicData uri="http://schemas.openxmlformats.org/drawingml/2006/table">
            <a:tbl>
              <a:tblPr firstRow="1">
                <a:tableStyleId>{6E25E649-3F16-4E02-A733-19D2CDBF48F0}</a:tableStyleId>
              </a:tblPr>
              <a:tblGrid>
                <a:gridCol w="1751904">
                  <a:extLst>
                    <a:ext uri="{9D8B030D-6E8A-4147-A177-3AD203B41FA5}">
                      <a16:colId xmlns:a16="http://schemas.microsoft.com/office/drawing/2014/main" val="947988365"/>
                    </a:ext>
                  </a:extLst>
                </a:gridCol>
                <a:gridCol w="1795244">
                  <a:extLst>
                    <a:ext uri="{9D8B030D-6E8A-4147-A177-3AD203B41FA5}">
                      <a16:colId xmlns:a16="http://schemas.microsoft.com/office/drawing/2014/main" val="858620103"/>
                    </a:ext>
                  </a:extLst>
                </a:gridCol>
                <a:gridCol w="1753299">
                  <a:extLst>
                    <a:ext uri="{9D8B030D-6E8A-4147-A177-3AD203B41FA5}">
                      <a16:colId xmlns:a16="http://schemas.microsoft.com/office/drawing/2014/main" val="1790814845"/>
                    </a:ext>
                  </a:extLst>
                </a:gridCol>
                <a:gridCol w="1795244">
                  <a:extLst>
                    <a:ext uri="{9D8B030D-6E8A-4147-A177-3AD203B41FA5}">
                      <a16:colId xmlns:a16="http://schemas.microsoft.com/office/drawing/2014/main" val="1681983495"/>
                    </a:ext>
                  </a:extLst>
                </a:gridCol>
                <a:gridCol w="1744910">
                  <a:extLst>
                    <a:ext uri="{9D8B030D-6E8A-4147-A177-3AD203B41FA5}">
                      <a16:colId xmlns:a16="http://schemas.microsoft.com/office/drawing/2014/main" val="1072503760"/>
                    </a:ext>
                  </a:extLst>
                </a:gridCol>
                <a:gridCol w="1946246">
                  <a:extLst>
                    <a:ext uri="{9D8B030D-6E8A-4147-A177-3AD203B41FA5}">
                      <a16:colId xmlns:a16="http://schemas.microsoft.com/office/drawing/2014/main" val="3458111049"/>
                    </a:ext>
                  </a:extLst>
                </a:gridCol>
              </a:tblGrid>
              <a:tr h="370840">
                <a:tc>
                  <a:txBody>
                    <a:bodyPr/>
                    <a:lstStyle/>
                    <a:p>
                      <a:endPar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1:</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AU" sz="900" b="1" i="0" u="none" strike="noStrike" kern="1200" dirty="0">
                          <a:ln>
                            <a:noFill/>
                          </a:ln>
                          <a:solidFill>
                            <a:schemeClr val="accent6">
                              <a:lumMod val="10000"/>
                            </a:schemeClr>
                          </a:solidFill>
                          <a:effectLst/>
                          <a:latin typeface="Open Sans" panose="020B0606030504020204" pitchFamily="34" charset="0"/>
                          <a:ea typeface="Open Sans" panose="020B0606030504020204" pitchFamily="34" charset="0"/>
                          <a:cs typeface="Open Sans" panose="020B0606030504020204" pitchFamily="34" charset="0"/>
                        </a:rPr>
                        <a:t>Risk factor 2:</a:t>
                      </a:r>
                      <a:endPar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3:</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4:</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Risk factor 5:</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3112261546"/>
                  </a:ext>
                </a:extLst>
              </a:tr>
              <a:tr h="1526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What further controls are required?</a:t>
                      </a:r>
                      <a:endParaRPr lang="en-US" sz="1000" b="1"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7407391"/>
                  </a:ext>
                </a:extLst>
              </a:tr>
              <a:tr h="4949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Actioned by</a:t>
                      </a:r>
                    </a:p>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41860207"/>
                  </a:ext>
                </a:extLst>
              </a:tr>
              <a:tr h="453005">
                <a:tc>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Date due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657478084"/>
                  </a:ext>
                </a:extLst>
              </a:tr>
              <a:tr h="469784">
                <a:tc>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Date complete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784274094"/>
                  </a:ext>
                </a:extLst>
              </a:tr>
              <a:tr h="1686187">
                <a:tc>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Maintenance and review</a:t>
                      </a:r>
                      <a:endParaRPr lang="en-US" sz="1000" b="1"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43944317"/>
                  </a:ext>
                </a:extLst>
              </a:tr>
            </a:tbl>
          </a:graphicData>
        </a:graphic>
      </p:graphicFrame>
    </p:spTree>
    <p:extLst>
      <p:ext uri="{BB962C8B-B14F-4D97-AF65-F5344CB8AC3E}">
        <p14:creationId xmlns:p14="http://schemas.microsoft.com/office/powerpoint/2010/main" val="156559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8B1DFB3-49DB-BAC8-A2CB-05A980DBE201}"/>
              </a:ext>
            </a:extLst>
          </p:cNvPr>
          <p:cNvGraphicFramePr>
            <a:graphicFrameLocks noGrp="1"/>
          </p:cNvGraphicFramePr>
          <p:nvPr>
            <p:extLst>
              <p:ext uri="{D42A27DB-BD31-4B8C-83A1-F6EECF244321}">
                <p14:modId xmlns:p14="http://schemas.microsoft.com/office/powerpoint/2010/main" val="2688628118"/>
              </p:ext>
            </p:extLst>
          </p:nvPr>
        </p:nvGraphicFramePr>
        <p:xfrm>
          <a:off x="454400" y="983609"/>
          <a:ext cx="9226494" cy="5131964"/>
        </p:xfrm>
        <a:graphic>
          <a:graphicData uri="http://schemas.openxmlformats.org/drawingml/2006/table">
            <a:tbl>
              <a:tblPr firstRow="1">
                <a:tableStyleId>{6E25E649-3F16-4E02-A733-19D2CDBF48F0}</a:tableStyleId>
              </a:tblPr>
              <a:tblGrid>
                <a:gridCol w="1550568">
                  <a:extLst>
                    <a:ext uri="{9D8B030D-6E8A-4147-A177-3AD203B41FA5}">
                      <a16:colId xmlns:a16="http://schemas.microsoft.com/office/drawing/2014/main" val="947988365"/>
                    </a:ext>
                  </a:extLst>
                </a:gridCol>
                <a:gridCol w="5956183">
                  <a:extLst>
                    <a:ext uri="{9D8B030D-6E8A-4147-A177-3AD203B41FA5}">
                      <a16:colId xmlns:a16="http://schemas.microsoft.com/office/drawing/2014/main" val="858620103"/>
                    </a:ext>
                  </a:extLst>
                </a:gridCol>
                <a:gridCol w="1719743">
                  <a:extLst>
                    <a:ext uri="{9D8B030D-6E8A-4147-A177-3AD203B41FA5}">
                      <a16:colId xmlns:a16="http://schemas.microsoft.com/office/drawing/2014/main" val="1790814845"/>
                    </a:ext>
                  </a:extLst>
                </a:gridCol>
              </a:tblGrid>
              <a:tr h="360664">
                <a:tc>
                  <a:txBody>
                    <a:bodyPr/>
                    <a:lstStyle/>
                    <a:p>
                      <a:r>
                        <a:rPr lang="en-US" sz="11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Likelihood</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11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Description</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AU" sz="900" b="1" i="0" u="none" strike="noStrike" kern="120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Probability</a:t>
                      </a:r>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3112261546"/>
                  </a:ext>
                </a:extLst>
              </a:tr>
              <a:tr h="9962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Almost certain</a:t>
                      </a:r>
                      <a:endParaRPr lang="en-US" sz="1000" b="1"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Expected to occur within a 12-month period with ~ 90% probability </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sz="1000" dirty="0">
                          <a:ln>
                            <a:noFill/>
                          </a:ln>
                          <a:latin typeface="Open Sans" panose="020B0606030504020204" pitchFamily="34" charset="0"/>
                          <a:ea typeface="Open Sans" panose="020B0606030504020204" pitchFamily="34" charset="0"/>
                          <a:cs typeface="Open Sans" panose="020B0606030504020204" pitchFamily="34" charset="0"/>
                        </a:rPr>
                        <a:t>90%</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7407391"/>
                  </a:ext>
                </a:extLst>
              </a:tr>
              <a:tr h="847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Likely</a:t>
                      </a:r>
                    </a:p>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Will probably occur within a 12-month period with ~ 65% probability </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sz="1000" dirty="0">
                          <a:ln>
                            <a:noFill/>
                          </a:ln>
                          <a:latin typeface="Open Sans" panose="020B0606030504020204" pitchFamily="34" charset="0"/>
                          <a:ea typeface="Open Sans" panose="020B0606030504020204" pitchFamily="34" charset="0"/>
                          <a:cs typeface="Open Sans" panose="020B0606030504020204" pitchFamily="34" charset="0"/>
                        </a:rPr>
                        <a:t>65%</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41860207"/>
                  </a:ext>
                </a:extLst>
              </a:tr>
              <a:tr h="897622">
                <a:tc>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Possible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Might occur within a 12-month period with ~ 20% probability</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sz="1000" dirty="0">
                          <a:ln>
                            <a:noFill/>
                          </a:ln>
                          <a:latin typeface="Open Sans" panose="020B0606030504020204" pitchFamily="34" charset="0"/>
                          <a:ea typeface="Open Sans" panose="020B0606030504020204" pitchFamily="34" charset="0"/>
                          <a:cs typeface="Open Sans" panose="020B0606030504020204" pitchFamily="34" charset="0"/>
                        </a:rPr>
                        <a:t>20%</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657478084"/>
                  </a:ext>
                </a:extLst>
              </a:tr>
              <a:tr h="1006678">
                <a:tc>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Unlikely</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Could occur within a 12-month period with ~ 10% probability </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sz="1000" dirty="0">
                          <a:ln>
                            <a:noFill/>
                          </a:ln>
                          <a:latin typeface="Open Sans" panose="020B0606030504020204" pitchFamily="34" charset="0"/>
                          <a:ea typeface="Open Sans" panose="020B0606030504020204" pitchFamily="34" charset="0"/>
                          <a:cs typeface="Open Sans" panose="020B0606030504020204" pitchFamily="34" charset="0"/>
                        </a:rPr>
                        <a:t>10%</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784274094"/>
                  </a:ext>
                </a:extLst>
              </a:tr>
              <a:tr h="1023456">
                <a:tc>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Rare</a:t>
                      </a:r>
                      <a:endParaRPr lang="en-US" sz="1000" b="1"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1000" dirty="0">
                          <a:ln>
                            <a:noFill/>
                          </a:ln>
                          <a:latin typeface="Open Sans" panose="020B0606030504020204" pitchFamily="34" charset="0"/>
                          <a:ea typeface="Open Sans" panose="020B0606030504020204" pitchFamily="34" charset="0"/>
                          <a:cs typeface="Open Sans" panose="020B0606030504020204" pitchFamily="34" charset="0"/>
                        </a:rPr>
                        <a:t>Extremely low (~4%) probability this will occur within a 12-month period</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43944317"/>
                  </a:ext>
                </a:extLst>
              </a:tr>
            </a:tbl>
          </a:graphicData>
        </a:graphic>
      </p:graphicFrame>
      <p:sp>
        <p:nvSpPr>
          <p:cNvPr id="2" name="TextBox 1">
            <a:extLst>
              <a:ext uri="{FF2B5EF4-FFF2-40B4-BE49-F238E27FC236}">
                <a16:creationId xmlns:a16="http://schemas.microsoft.com/office/drawing/2014/main" id="{E1745EF3-A20A-0FDB-2506-5703729C1613}"/>
              </a:ext>
            </a:extLst>
          </p:cNvPr>
          <p:cNvSpPr txBox="1"/>
          <p:nvPr/>
        </p:nvSpPr>
        <p:spPr>
          <a:xfrm>
            <a:off x="454400" y="545284"/>
            <a:ext cx="4050487" cy="369332"/>
          </a:xfrm>
          <a:prstGeom prst="rect">
            <a:avLst/>
          </a:prstGeom>
          <a:noFill/>
        </p:spPr>
        <p:txBody>
          <a:bodyPr wrap="square" rtlCol="0">
            <a:spAutoFit/>
          </a:bodyPr>
          <a:lstStyle/>
          <a:p>
            <a:r>
              <a:rPr lang="en-US" dirty="0"/>
              <a:t>Table 1: Risk Likelihood </a:t>
            </a:r>
            <a:r>
              <a:rPr lang="en-US" dirty="0">
                <a:solidFill>
                  <a:schemeClr val="bg1">
                    <a:lumMod val="50000"/>
                  </a:schemeClr>
                </a:solidFill>
              </a:rPr>
              <a:t>(example)</a:t>
            </a:r>
          </a:p>
        </p:txBody>
      </p:sp>
    </p:spTree>
    <p:extLst>
      <p:ext uri="{BB962C8B-B14F-4D97-AF65-F5344CB8AC3E}">
        <p14:creationId xmlns:p14="http://schemas.microsoft.com/office/powerpoint/2010/main" val="235758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8B1DFB3-49DB-BAC8-A2CB-05A980DBE201}"/>
              </a:ext>
            </a:extLst>
          </p:cNvPr>
          <p:cNvGraphicFramePr>
            <a:graphicFrameLocks noGrp="1"/>
          </p:cNvGraphicFramePr>
          <p:nvPr>
            <p:extLst>
              <p:ext uri="{D42A27DB-BD31-4B8C-83A1-F6EECF244321}">
                <p14:modId xmlns:p14="http://schemas.microsoft.com/office/powerpoint/2010/main" val="1563230675"/>
              </p:ext>
            </p:extLst>
          </p:nvPr>
        </p:nvGraphicFramePr>
        <p:xfrm>
          <a:off x="546679" y="914616"/>
          <a:ext cx="10736514" cy="5497724"/>
        </p:xfrm>
        <a:graphic>
          <a:graphicData uri="http://schemas.openxmlformats.org/drawingml/2006/table">
            <a:tbl>
              <a:tblPr firstRow="1">
                <a:tableStyleId>{6E25E649-3F16-4E02-A733-19D2CDBF48F0}</a:tableStyleId>
              </a:tblPr>
              <a:tblGrid>
                <a:gridCol w="996895">
                  <a:extLst>
                    <a:ext uri="{9D8B030D-6E8A-4147-A177-3AD203B41FA5}">
                      <a16:colId xmlns:a16="http://schemas.microsoft.com/office/drawing/2014/main" val="947988365"/>
                    </a:ext>
                  </a:extLst>
                </a:gridCol>
                <a:gridCol w="1149292">
                  <a:extLst>
                    <a:ext uri="{9D8B030D-6E8A-4147-A177-3AD203B41FA5}">
                      <a16:colId xmlns:a16="http://schemas.microsoft.com/office/drawing/2014/main" val="858620103"/>
                    </a:ext>
                  </a:extLst>
                </a:gridCol>
                <a:gridCol w="1140903">
                  <a:extLst>
                    <a:ext uri="{9D8B030D-6E8A-4147-A177-3AD203B41FA5}">
                      <a16:colId xmlns:a16="http://schemas.microsoft.com/office/drawing/2014/main" val="1790814845"/>
                    </a:ext>
                  </a:extLst>
                </a:gridCol>
                <a:gridCol w="998290">
                  <a:extLst>
                    <a:ext uri="{9D8B030D-6E8A-4147-A177-3AD203B41FA5}">
                      <a16:colId xmlns:a16="http://schemas.microsoft.com/office/drawing/2014/main" val="2274878193"/>
                    </a:ext>
                  </a:extLst>
                </a:gridCol>
                <a:gridCol w="1140902">
                  <a:extLst>
                    <a:ext uri="{9D8B030D-6E8A-4147-A177-3AD203B41FA5}">
                      <a16:colId xmlns:a16="http://schemas.microsoft.com/office/drawing/2014/main" val="3631648335"/>
                    </a:ext>
                  </a:extLst>
                </a:gridCol>
                <a:gridCol w="989901">
                  <a:extLst>
                    <a:ext uri="{9D8B030D-6E8A-4147-A177-3AD203B41FA5}">
                      <a16:colId xmlns:a16="http://schemas.microsoft.com/office/drawing/2014/main" val="715998124"/>
                    </a:ext>
                  </a:extLst>
                </a:gridCol>
                <a:gridCol w="1048624">
                  <a:extLst>
                    <a:ext uri="{9D8B030D-6E8A-4147-A177-3AD203B41FA5}">
                      <a16:colId xmlns:a16="http://schemas.microsoft.com/office/drawing/2014/main" val="1253767212"/>
                    </a:ext>
                  </a:extLst>
                </a:gridCol>
                <a:gridCol w="981512">
                  <a:extLst>
                    <a:ext uri="{9D8B030D-6E8A-4147-A177-3AD203B41FA5}">
                      <a16:colId xmlns:a16="http://schemas.microsoft.com/office/drawing/2014/main" val="1817766487"/>
                    </a:ext>
                  </a:extLst>
                </a:gridCol>
                <a:gridCol w="989901">
                  <a:extLst>
                    <a:ext uri="{9D8B030D-6E8A-4147-A177-3AD203B41FA5}">
                      <a16:colId xmlns:a16="http://schemas.microsoft.com/office/drawing/2014/main" val="3276592663"/>
                    </a:ext>
                  </a:extLst>
                </a:gridCol>
                <a:gridCol w="1300294">
                  <a:extLst>
                    <a:ext uri="{9D8B030D-6E8A-4147-A177-3AD203B41FA5}">
                      <a16:colId xmlns:a16="http://schemas.microsoft.com/office/drawing/2014/main" val="3096934167"/>
                    </a:ext>
                  </a:extLst>
                </a:gridCol>
              </a:tblGrid>
              <a:tr h="360664">
                <a:tc rowSpan="2">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Impact rating</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rowSpan="2">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Financial impacts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gridSpan="8">
                  <a:txBody>
                    <a:bodyPr/>
                    <a:lstStyle/>
                    <a:p>
                      <a:pPr algn="ctr"/>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Non-financial impacts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1505884760"/>
                  </a:ext>
                </a:extLst>
              </a:tr>
              <a:tr h="360664">
                <a:tc vMerge="1">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Impact rating</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vMerge="1">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Financial impacts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People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Clients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Regulatory</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Media</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Business partners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Investors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Government</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Consumer - public</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3112261546"/>
                  </a:ext>
                </a:extLst>
              </a:tr>
              <a:tr h="9962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latin typeface="Open Sans" panose="020B0606030504020204" pitchFamily="34" charset="0"/>
                          <a:ea typeface="Open Sans" panose="020B0606030504020204" pitchFamily="34" charset="0"/>
                          <a:cs typeface="Open Sans" panose="020B0606030504020204" pitchFamily="34" charset="0"/>
                        </a:rPr>
                        <a:t>Insignificant</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endPar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sz="900" i="1" dirty="0">
                          <a:ln>
                            <a:noFill/>
                          </a:ln>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Develop guidance and definitions for each impact under each of the impact ratings, tailored to your organisation</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7407391"/>
                  </a:ext>
                </a:extLst>
              </a:tr>
              <a:tr h="847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Minor</a:t>
                      </a:r>
                    </a:p>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endPar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41860207"/>
                  </a:ext>
                </a:extLst>
              </a:tr>
              <a:tr h="897622">
                <a:tc>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Moderate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endPar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657478084"/>
                  </a:ext>
                </a:extLst>
              </a:tr>
              <a:tr h="1006678">
                <a:tc>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Major</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endPar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784274094"/>
                  </a:ext>
                </a:extLst>
              </a:tr>
              <a:tr h="1023456">
                <a:tc>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Severe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43944317"/>
                  </a:ext>
                </a:extLst>
              </a:tr>
            </a:tbl>
          </a:graphicData>
        </a:graphic>
      </p:graphicFrame>
      <p:sp>
        <p:nvSpPr>
          <p:cNvPr id="2" name="TextBox 1">
            <a:extLst>
              <a:ext uri="{FF2B5EF4-FFF2-40B4-BE49-F238E27FC236}">
                <a16:creationId xmlns:a16="http://schemas.microsoft.com/office/drawing/2014/main" id="{E1745EF3-A20A-0FDB-2506-5703729C1613}"/>
              </a:ext>
            </a:extLst>
          </p:cNvPr>
          <p:cNvSpPr txBox="1"/>
          <p:nvPr/>
        </p:nvSpPr>
        <p:spPr>
          <a:xfrm>
            <a:off x="454400" y="545284"/>
            <a:ext cx="4050487" cy="369332"/>
          </a:xfrm>
          <a:prstGeom prst="rect">
            <a:avLst/>
          </a:prstGeom>
          <a:noFill/>
        </p:spPr>
        <p:txBody>
          <a:bodyPr wrap="square" rtlCol="0">
            <a:spAutoFit/>
          </a:bodyPr>
          <a:lstStyle/>
          <a:p>
            <a:r>
              <a:rPr lang="en-US" dirty="0"/>
              <a:t>Table 2: Risk Impact </a:t>
            </a:r>
            <a:r>
              <a:rPr lang="en-US" dirty="0">
                <a:solidFill>
                  <a:schemeClr val="bg1">
                    <a:lumMod val="50000"/>
                  </a:schemeClr>
                </a:solidFill>
              </a:rPr>
              <a:t>(example)</a:t>
            </a:r>
          </a:p>
        </p:txBody>
      </p:sp>
    </p:spTree>
    <p:extLst>
      <p:ext uri="{BB962C8B-B14F-4D97-AF65-F5344CB8AC3E}">
        <p14:creationId xmlns:p14="http://schemas.microsoft.com/office/powerpoint/2010/main" val="782122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8B1DFB3-49DB-BAC8-A2CB-05A980DBE201}"/>
              </a:ext>
            </a:extLst>
          </p:cNvPr>
          <p:cNvGraphicFramePr>
            <a:graphicFrameLocks noGrp="1"/>
          </p:cNvGraphicFramePr>
          <p:nvPr>
            <p:extLst>
              <p:ext uri="{D42A27DB-BD31-4B8C-83A1-F6EECF244321}">
                <p14:modId xmlns:p14="http://schemas.microsoft.com/office/powerpoint/2010/main" val="2776783118"/>
              </p:ext>
            </p:extLst>
          </p:nvPr>
        </p:nvGraphicFramePr>
        <p:xfrm>
          <a:off x="546679" y="1015284"/>
          <a:ext cx="9838892" cy="5175790"/>
        </p:xfrm>
        <a:graphic>
          <a:graphicData uri="http://schemas.openxmlformats.org/drawingml/2006/table">
            <a:tbl>
              <a:tblPr firstRow="1">
                <a:tableStyleId>{6E25E649-3F16-4E02-A733-19D2CDBF48F0}</a:tableStyleId>
              </a:tblPr>
              <a:tblGrid>
                <a:gridCol w="996895">
                  <a:extLst>
                    <a:ext uri="{9D8B030D-6E8A-4147-A177-3AD203B41FA5}">
                      <a16:colId xmlns:a16="http://schemas.microsoft.com/office/drawing/2014/main" val="947988365"/>
                    </a:ext>
                  </a:extLst>
                </a:gridCol>
                <a:gridCol w="1149292">
                  <a:extLst>
                    <a:ext uri="{9D8B030D-6E8A-4147-A177-3AD203B41FA5}">
                      <a16:colId xmlns:a16="http://schemas.microsoft.com/office/drawing/2014/main" val="858620103"/>
                    </a:ext>
                  </a:extLst>
                </a:gridCol>
                <a:gridCol w="1568741">
                  <a:extLst>
                    <a:ext uri="{9D8B030D-6E8A-4147-A177-3AD203B41FA5}">
                      <a16:colId xmlns:a16="http://schemas.microsoft.com/office/drawing/2014/main" val="1790814845"/>
                    </a:ext>
                  </a:extLst>
                </a:gridCol>
                <a:gridCol w="1468074">
                  <a:extLst>
                    <a:ext uri="{9D8B030D-6E8A-4147-A177-3AD203B41FA5}">
                      <a16:colId xmlns:a16="http://schemas.microsoft.com/office/drawing/2014/main" val="2274878193"/>
                    </a:ext>
                  </a:extLst>
                </a:gridCol>
                <a:gridCol w="1434517">
                  <a:extLst>
                    <a:ext uri="{9D8B030D-6E8A-4147-A177-3AD203B41FA5}">
                      <a16:colId xmlns:a16="http://schemas.microsoft.com/office/drawing/2014/main" val="3631648335"/>
                    </a:ext>
                  </a:extLst>
                </a:gridCol>
                <a:gridCol w="1392573">
                  <a:extLst>
                    <a:ext uri="{9D8B030D-6E8A-4147-A177-3AD203B41FA5}">
                      <a16:colId xmlns:a16="http://schemas.microsoft.com/office/drawing/2014/main" val="715998124"/>
                    </a:ext>
                  </a:extLst>
                </a:gridCol>
                <a:gridCol w="1828800">
                  <a:extLst>
                    <a:ext uri="{9D8B030D-6E8A-4147-A177-3AD203B41FA5}">
                      <a16:colId xmlns:a16="http://schemas.microsoft.com/office/drawing/2014/main" val="1253767212"/>
                    </a:ext>
                  </a:extLst>
                </a:gridCol>
              </a:tblGrid>
              <a:tr h="360664">
                <a:tc rowSpan="7">
                  <a:txBody>
                    <a:bodyPr/>
                    <a:lstStyle/>
                    <a:p>
                      <a:pPr algn="ctr"/>
                      <a:r>
                        <a:rPr lang="en-US" sz="1400" b="1" spc="30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Likelihood</a:t>
                      </a:r>
                      <a:endParaRPr lang="en-US" sz="1400" b="1" spc="300" dirty="0">
                        <a:ln>
                          <a:noFill/>
                        </a:ln>
                        <a:latin typeface="Open Sans" panose="020B0606030504020204" pitchFamily="34" charset="0"/>
                        <a:ea typeface="Open Sans" panose="020B0606030504020204" pitchFamily="34" charset="0"/>
                        <a:cs typeface="Open Sans" panose="020B0606030504020204" pitchFamily="34" charset="0"/>
                      </a:endParaRPr>
                    </a:p>
                  </a:txBody>
                  <a:tcPr vert="vert27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rowSpan="2">
                  <a:txBody>
                    <a:bodyPr/>
                    <a:lstStyle/>
                    <a:p>
                      <a:endPar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gridSpan="5">
                  <a:txBody>
                    <a:bodyPr/>
                    <a:lstStyle/>
                    <a:p>
                      <a:pPr algn="ctr"/>
                      <a:r>
                        <a:rPr lang="en-US" sz="1400" spc="3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Impact</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1505884760"/>
                  </a:ext>
                </a:extLst>
              </a:tr>
              <a:tr h="360664">
                <a:tc vMerge="1">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Impact rating</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vMerge="1">
                  <a:txBody>
                    <a:bodyPr/>
                    <a:lstStyle/>
                    <a:p>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Financial impacts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Insignificant</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Minor</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Moderate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Major</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Severe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3112261546"/>
                  </a:ext>
                </a:extLst>
              </a:tr>
              <a:tr h="67941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latin typeface="Open Sans" panose="020B0606030504020204" pitchFamily="34" charset="0"/>
                          <a:ea typeface="Open Sans" panose="020B0606030504020204" pitchFamily="34" charset="0"/>
                          <a:cs typeface="Open Sans" panose="020B0606030504020204" pitchFamily="34" charset="0"/>
                        </a:rPr>
                        <a:t>Insignificant</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Almost certain</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Medium</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200"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High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tc>
                  <a:txBody>
                    <a:bodyPr/>
                    <a:lstStyle/>
                    <a:p>
                      <a:pPr algn="ctr"/>
                      <a:r>
                        <a:rPr lang="en-US" sz="1200"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High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tc>
                  <a:txBody>
                    <a:bodyPr/>
                    <a:lstStyle/>
                    <a:p>
                      <a:pPr algn="ctr"/>
                      <a:r>
                        <a:rPr lang="en-US" sz="1200"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High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007407391"/>
                  </a:ext>
                </a:extLst>
              </a:tr>
              <a:tr h="84728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Minor</a:t>
                      </a:r>
                    </a:p>
                    <a:p>
                      <a:endParaRPr lang="en-US" sz="1000" dirty="0">
                        <a:ln>
                          <a:noFill/>
                        </a:ln>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Likely</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Medium</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200"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High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tc>
                  <a:txBody>
                    <a:bodyPr/>
                    <a:lstStyle/>
                    <a:p>
                      <a:pPr algn="ctr"/>
                      <a:r>
                        <a:rPr lang="en-US" sz="1200"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High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341860207"/>
                  </a:ext>
                </a:extLst>
              </a:tr>
              <a:tr h="897622">
                <a:tc vMerge="1">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Moderate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Possible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Medium</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Medium</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200"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High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657478084"/>
                  </a:ext>
                </a:extLst>
              </a:tr>
              <a:tr h="1006678">
                <a:tc vMerge="1">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Major</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Unlikely</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Medium</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200"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High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784274094"/>
                  </a:ext>
                </a:extLst>
              </a:tr>
              <a:tr h="1023456">
                <a:tc vMerge="1">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Severe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r>
                        <a:rPr lang="en-US" sz="1000" dirty="0">
                          <a:ln>
                            <a:noFill/>
                          </a:ln>
                          <a:latin typeface="Open Sans" panose="020B0606030504020204" pitchFamily="34" charset="0"/>
                          <a:ea typeface="Open Sans" panose="020B0606030504020204" pitchFamily="34" charset="0"/>
                          <a:cs typeface="Open Sans" panose="020B0606030504020204" pitchFamily="34" charset="0"/>
                        </a:rPr>
                        <a:t>Rare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Low</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Medium</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200"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Medium</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43944317"/>
                  </a:ext>
                </a:extLst>
              </a:tr>
            </a:tbl>
          </a:graphicData>
        </a:graphic>
      </p:graphicFrame>
      <p:sp>
        <p:nvSpPr>
          <p:cNvPr id="2" name="TextBox 1">
            <a:extLst>
              <a:ext uri="{FF2B5EF4-FFF2-40B4-BE49-F238E27FC236}">
                <a16:creationId xmlns:a16="http://schemas.microsoft.com/office/drawing/2014/main" id="{E1745EF3-A20A-0FDB-2506-5703729C1613}"/>
              </a:ext>
            </a:extLst>
          </p:cNvPr>
          <p:cNvSpPr txBox="1"/>
          <p:nvPr/>
        </p:nvSpPr>
        <p:spPr>
          <a:xfrm>
            <a:off x="454400" y="545284"/>
            <a:ext cx="4746774" cy="369332"/>
          </a:xfrm>
          <a:prstGeom prst="rect">
            <a:avLst/>
          </a:prstGeom>
          <a:noFill/>
        </p:spPr>
        <p:txBody>
          <a:bodyPr wrap="square" rtlCol="0">
            <a:spAutoFit/>
          </a:bodyPr>
          <a:lstStyle/>
          <a:p>
            <a:r>
              <a:rPr lang="en-US" dirty="0"/>
              <a:t>Table 3: Risk Assessment Matrix </a:t>
            </a:r>
            <a:r>
              <a:rPr lang="en-US" dirty="0">
                <a:solidFill>
                  <a:schemeClr val="bg1">
                    <a:lumMod val="50000"/>
                  </a:schemeClr>
                </a:solidFill>
              </a:rPr>
              <a:t>(example)</a:t>
            </a:r>
          </a:p>
        </p:txBody>
      </p:sp>
    </p:spTree>
    <p:extLst>
      <p:ext uri="{BB962C8B-B14F-4D97-AF65-F5344CB8AC3E}">
        <p14:creationId xmlns:p14="http://schemas.microsoft.com/office/powerpoint/2010/main" val="2945166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8B1DFB3-49DB-BAC8-A2CB-05A980DBE201}"/>
              </a:ext>
            </a:extLst>
          </p:cNvPr>
          <p:cNvGraphicFramePr>
            <a:graphicFrameLocks noGrp="1"/>
          </p:cNvGraphicFramePr>
          <p:nvPr>
            <p:extLst>
              <p:ext uri="{D42A27DB-BD31-4B8C-83A1-F6EECF244321}">
                <p14:modId xmlns:p14="http://schemas.microsoft.com/office/powerpoint/2010/main" val="3359757602"/>
              </p:ext>
            </p:extLst>
          </p:nvPr>
        </p:nvGraphicFramePr>
        <p:xfrm>
          <a:off x="546679" y="998506"/>
          <a:ext cx="9973115" cy="3573492"/>
        </p:xfrm>
        <a:graphic>
          <a:graphicData uri="http://schemas.openxmlformats.org/drawingml/2006/table">
            <a:tbl>
              <a:tblPr firstRow="1">
                <a:tableStyleId>{6E25E649-3F16-4E02-A733-19D2CDBF48F0}</a:tableStyleId>
              </a:tblPr>
              <a:tblGrid>
                <a:gridCol w="996895">
                  <a:extLst>
                    <a:ext uri="{9D8B030D-6E8A-4147-A177-3AD203B41FA5}">
                      <a16:colId xmlns:a16="http://schemas.microsoft.com/office/drawing/2014/main" val="947988365"/>
                    </a:ext>
                  </a:extLst>
                </a:gridCol>
                <a:gridCol w="1342239">
                  <a:extLst>
                    <a:ext uri="{9D8B030D-6E8A-4147-A177-3AD203B41FA5}">
                      <a16:colId xmlns:a16="http://schemas.microsoft.com/office/drawing/2014/main" val="858620103"/>
                    </a:ext>
                  </a:extLst>
                </a:gridCol>
                <a:gridCol w="2491530">
                  <a:extLst>
                    <a:ext uri="{9D8B030D-6E8A-4147-A177-3AD203B41FA5}">
                      <a16:colId xmlns:a16="http://schemas.microsoft.com/office/drawing/2014/main" val="1790814845"/>
                    </a:ext>
                  </a:extLst>
                </a:gridCol>
                <a:gridCol w="2491530">
                  <a:extLst>
                    <a:ext uri="{9D8B030D-6E8A-4147-A177-3AD203B41FA5}">
                      <a16:colId xmlns:a16="http://schemas.microsoft.com/office/drawing/2014/main" val="2274878193"/>
                    </a:ext>
                  </a:extLst>
                </a:gridCol>
                <a:gridCol w="2650921">
                  <a:extLst>
                    <a:ext uri="{9D8B030D-6E8A-4147-A177-3AD203B41FA5}">
                      <a16:colId xmlns:a16="http://schemas.microsoft.com/office/drawing/2014/main" val="3631648335"/>
                    </a:ext>
                  </a:extLst>
                </a:gridCol>
              </a:tblGrid>
              <a:tr h="360664">
                <a:tc rowSpan="2" gridSpan="2">
                  <a:txBody>
                    <a:bodyPr/>
                    <a:lstStyle/>
                    <a:p>
                      <a:pPr algn="ctr"/>
                      <a:r>
                        <a:rPr lang="en-US" sz="1200" b="1" spc="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rPr>
                        <a:t>Individual Control Strength</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rowSpan="2" hMerge="1">
                  <a:txBody>
                    <a:bodyPr/>
                    <a:lstStyle/>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Almost certain</a:t>
                      </a:r>
                    </a:p>
                    <a:p>
                      <a:r>
                        <a:rPr lang="en-US" sz="10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Likely</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gridSpan="3">
                  <a:txBody>
                    <a:bodyPr/>
                    <a:lstStyle/>
                    <a:p>
                      <a:pPr algn="ctr"/>
                      <a:r>
                        <a:rPr lang="en-US" sz="1400" spc="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Operating Effectiveness</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a:txBody>
                    <a:bodyPr/>
                    <a:lstStyle/>
                    <a:p>
                      <a:endParaRPr lang="en-US" sz="90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1505884760"/>
                  </a:ext>
                </a:extLst>
              </a:tr>
              <a:tr h="360664">
                <a:tc gridSpan="2" vMerge="1">
                  <a:txBody>
                    <a:bodyPr/>
                    <a:lstStyle/>
                    <a:p>
                      <a:pPr algn="ctr"/>
                      <a:endParaRPr lang="en-US" sz="1200" b="1" spc="0" dirty="0">
                        <a:ln>
                          <a:noFill/>
                        </a:ln>
                        <a:solidFill>
                          <a:schemeClr val="accent6">
                            <a:lumMod val="1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hMerge="1" vMerge="1">
                  <a:txBody>
                    <a:bodyPr/>
                    <a:lstStyle/>
                    <a:p>
                      <a:endParaRPr lang="en-US"/>
                    </a:p>
                  </a:txBody>
                  <a:tcPr/>
                </a:tc>
                <a:tc>
                  <a:txBody>
                    <a:bodyPr/>
                    <a:lstStyle/>
                    <a:p>
                      <a:pPr algn="ctr"/>
                      <a:r>
                        <a:rPr lang="en-US" sz="1200" b="1"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Effective (E)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pPr algn="ctr"/>
                      <a:r>
                        <a:rPr lang="en-US" sz="1200" b="1"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Partially Effective (PE)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pPr algn="ctr"/>
                      <a:r>
                        <a:rPr lang="en-US" sz="1200" b="1"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Needs Development (ND)</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extLst>
                  <a:ext uri="{0D108BD9-81ED-4DB2-BD59-A6C34878D82A}">
                    <a16:rowId xmlns:a16="http://schemas.microsoft.com/office/drawing/2014/main" val="3112261546"/>
                  </a:ext>
                </a:extLst>
              </a:tr>
              <a:tr h="822030">
                <a:tc rowSpan="3">
                  <a:txBody>
                    <a:bodyPr/>
                    <a:lstStyle/>
                    <a:p>
                      <a:pPr algn="ctr"/>
                      <a:r>
                        <a:rPr lang="en-US" sz="1200" b="1" spc="0" dirty="0">
                          <a:ln>
                            <a:noFill/>
                          </a:ln>
                          <a:latin typeface="Open Sans" panose="020B0606030504020204" pitchFamily="34" charset="0"/>
                          <a:ea typeface="Open Sans" panose="020B0606030504020204" pitchFamily="34" charset="0"/>
                          <a:cs typeface="Open Sans" panose="020B0606030504020204" pitchFamily="34" charset="0"/>
                        </a:rPr>
                        <a:t>Design Effectiveness</a:t>
                      </a:r>
                    </a:p>
                  </a:txBody>
                  <a:tcPr vert="vert27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F5F2DE"/>
                    </a:solidFill>
                  </a:tcPr>
                </a:tc>
                <a:tc>
                  <a:txBody>
                    <a:bodyPr/>
                    <a:lstStyle/>
                    <a:p>
                      <a:r>
                        <a:rPr lang="en-US" sz="1200" b="1"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Effective</a:t>
                      </a:r>
                      <a:endParaRPr lang="en-US" sz="1200" b="1"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600" b="1" dirty="0"/>
                        <a:t>E</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a:r>
                        <a:rPr lang="en-US" sz="1600" b="1" dirty="0"/>
                        <a:t>PE</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600" b="1" dirty="0">
                          <a:solidFill>
                            <a:schemeClr val="bg1"/>
                          </a:solidFill>
                        </a:rPr>
                        <a:t>ND</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442872953"/>
                  </a:ext>
                </a:extLst>
              </a:tr>
              <a:tr h="1006678">
                <a:tc vMerge="1">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Major</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r>
                        <a:rPr lang="en-US" sz="1200" b="1"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Partially Effective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600" b="1" i="0" dirty="0">
                          <a:ln>
                            <a:noFill/>
                          </a:ln>
                          <a:solidFill>
                            <a:schemeClr val="tx1"/>
                          </a:solidFill>
                          <a:latin typeface="Open Sans" panose="020B0606030504020204" pitchFamily="34" charset="0"/>
                          <a:ea typeface="Open Sans" panose="020B0606030504020204" pitchFamily="34" charset="0"/>
                          <a:cs typeface="Open Sans" panose="020B0606030504020204" pitchFamily="34" charset="0"/>
                        </a:rPr>
                        <a:t>PE</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accent2">
                        <a:lumMod val="20000"/>
                        <a:lumOff val="80000"/>
                      </a:schemeClr>
                    </a:solidFill>
                  </a:tcPr>
                </a:tc>
                <a:tc>
                  <a:txBody>
                    <a:bodyPr/>
                    <a:lstStyle/>
                    <a:p>
                      <a:pPr algn="ctr"/>
                      <a:r>
                        <a:rPr lang="en-US" sz="1600" b="1"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ND</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tc>
                  <a:txBody>
                    <a:bodyPr/>
                    <a:lstStyle/>
                    <a:p>
                      <a:pPr algn="ctr"/>
                      <a:r>
                        <a:rPr lang="en-US" sz="1600" b="1"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ND</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2784274094"/>
                  </a:ext>
                </a:extLst>
              </a:tr>
              <a:tr h="1023456">
                <a:tc vMerge="1">
                  <a:txBody>
                    <a:bodyPr/>
                    <a:lstStyle/>
                    <a:p>
                      <a:r>
                        <a:rPr lang="en-US" sz="1000" b="1" dirty="0">
                          <a:ln>
                            <a:noFill/>
                          </a:ln>
                          <a:latin typeface="Open Sans" panose="020B0606030504020204" pitchFamily="34" charset="0"/>
                          <a:ea typeface="Open Sans" panose="020B0606030504020204" pitchFamily="34" charset="0"/>
                          <a:cs typeface="Open Sans" panose="020B0606030504020204" pitchFamily="34" charset="0"/>
                        </a:rPr>
                        <a:t>Severe</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noFill/>
                  </a:tcPr>
                </a:tc>
                <a:tc>
                  <a:txBody>
                    <a:bodyPr/>
                    <a:lstStyle/>
                    <a:p>
                      <a:r>
                        <a:rPr lang="en-US" sz="1200" b="1" dirty="0">
                          <a:ln>
                            <a:noFill/>
                          </a:ln>
                          <a:latin typeface="Open Sans" panose="020B0606030504020204" pitchFamily="34" charset="0"/>
                          <a:ea typeface="Open Sans" panose="020B0606030504020204" pitchFamily="34" charset="0"/>
                          <a:cs typeface="Open Sans" panose="020B0606030504020204" pitchFamily="34" charset="0"/>
                        </a:rPr>
                        <a:t>Needs Development</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algn="ctr"/>
                      <a:r>
                        <a:rPr lang="en-US" sz="1600" b="1"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ND</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tc>
                  <a:txBody>
                    <a:bodyPr/>
                    <a:lstStyle/>
                    <a:p>
                      <a:pPr algn="ctr"/>
                      <a:r>
                        <a:rPr lang="en-US" sz="1600" b="1"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ND</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tc>
                  <a:txBody>
                    <a:bodyPr/>
                    <a:lstStyle/>
                    <a:p>
                      <a:pPr algn="ctr"/>
                      <a:r>
                        <a:rPr lang="en-US" sz="1600" b="1" i="0" dirty="0">
                          <a:ln>
                            <a:noFill/>
                          </a:ln>
                          <a:solidFill>
                            <a:schemeClr val="bg1"/>
                          </a:solidFill>
                          <a:latin typeface="Open Sans" panose="020B0606030504020204" pitchFamily="34" charset="0"/>
                          <a:ea typeface="Open Sans" panose="020B0606030504020204" pitchFamily="34" charset="0"/>
                          <a:cs typeface="Open Sans" panose="020B0606030504020204" pitchFamily="34" charset="0"/>
                        </a:rPr>
                        <a:t>ND</a:t>
                      </a:r>
                    </a:p>
                  </a:txBody>
                  <a:tcPr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843944317"/>
                  </a:ext>
                </a:extLst>
              </a:tr>
            </a:tbl>
          </a:graphicData>
        </a:graphic>
      </p:graphicFrame>
      <p:sp>
        <p:nvSpPr>
          <p:cNvPr id="2" name="TextBox 1">
            <a:extLst>
              <a:ext uri="{FF2B5EF4-FFF2-40B4-BE49-F238E27FC236}">
                <a16:creationId xmlns:a16="http://schemas.microsoft.com/office/drawing/2014/main" id="{E1745EF3-A20A-0FDB-2506-5703729C1613}"/>
              </a:ext>
            </a:extLst>
          </p:cNvPr>
          <p:cNvSpPr txBox="1"/>
          <p:nvPr/>
        </p:nvSpPr>
        <p:spPr>
          <a:xfrm>
            <a:off x="454400" y="545284"/>
            <a:ext cx="4746774" cy="369332"/>
          </a:xfrm>
          <a:prstGeom prst="rect">
            <a:avLst/>
          </a:prstGeom>
          <a:noFill/>
        </p:spPr>
        <p:txBody>
          <a:bodyPr wrap="square" rtlCol="0">
            <a:spAutoFit/>
          </a:bodyPr>
          <a:lstStyle/>
          <a:p>
            <a:r>
              <a:rPr lang="en-US" dirty="0"/>
              <a:t>Table 4: Control Effectiveness Matrix </a:t>
            </a:r>
            <a:r>
              <a:rPr lang="en-US" dirty="0">
                <a:solidFill>
                  <a:schemeClr val="bg1">
                    <a:lumMod val="50000"/>
                  </a:schemeClr>
                </a:solidFill>
              </a:rPr>
              <a:t>(example)</a:t>
            </a:r>
          </a:p>
        </p:txBody>
      </p:sp>
    </p:spTree>
    <p:extLst>
      <p:ext uri="{BB962C8B-B14F-4D97-AF65-F5344CB8AC3E}">
        <p14:creationId xmlns:p14="http://schemas.microsoft.com/office/powerpoint/2010/main" val="157543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63444C39C5B4A34C95AC9CA0A8EF8E13" ma:contentTypeVersion="1734" ma:contentTypeDescription="Create a new document." ma:contentTypeScope="" ma:versionID="9b7d33cf7093edf168476d5d604220bf">
  <xsd:schema xmlns:xsd="http://www.w3.org/2001/XMLSchema" xmlns:xs="http://www.w3.org/2001/XMLSchema" xmlns:p="http://schemas.microsoft.com/office/2006/metadata/properties" xmlns:ns2="6500fe01-343b-4fb9-a1b0-68ac19d62e01" xmlns:ns3="57f1fb52-79b9-4278-9d54-1e5db41bfcda" xmlns:ns4="a6ffb128-e94a-4924-af16-68c2b3b917e8" xmlns:ns5="ef2c3ea8-710f-48d2-9985-6ddbad4a2548" xmlns:ns6="f38bc97f-71db-45c8-93e4-332747d752e1" xmlns:ns7="c630c44b-d365-4b98-9990-09b6490026ae" targetNamespace="http://schemas.microsoft.com/office/2006/metadata/properties" ma:root="true" ma:fieldsID="836213c488f12a055c336cb9dcd95c45" ns2:_="" ns3:_="" ns4:_="" ns5:_="" ns6:_="" ns7:_="">
    <xsd:import namespace="6500fe01-343b-4fb9-a1b0-68ac19d62e01"/>
    <xsd:import namespace="57f1fb52-79b9-4278-9d54-1e5db41bfcda"/>
    <xsd:import namespace="a6ffb128-e94a-4924-af16-68c2b3b917e8"/>
    <xsd:import namespace="ef2c3ea8-710f-48d2-9985-6ddbad4a2548"/>
    <xsd:import namespace="f38bc97f-71db-45c8-93e4-332747d752e1"/>
    <xsd:import namespace="c630c44b-d365-4b98-9990-09b6490026ae"/>
    <xsd:element name="properties">
      <xsd:complexType>
        <xsd:sequence>
          <xsd:element name="documentManagement">
            <xsd:complexType>
              <xsd:all>
                <xsd:element ref="ns2:TaxKeywordTaxHTField" minOccurs="0"/>
                <xsd:element ref="ns2:TaxCatchAll" minOccurs="0"/>
                <xsd:element ref="ns2:TaxCatchAllLabel" minOccurs="0"/>
                <xsd:element ref="ns2:_dlc_DocId" minOccurs="0"/>
                <xsd:element ref="ns2:_dlc_DocIdUrl" minOccurs="0"/>
                <xsd:element ref="ns2:_dlc_DocIdPersistId" minOccurs="0"/>
                <xsd:element ref="ns3:Open_x0020_in_x0020_Outlook" minOccurs="0"/>
                <xsd:element ref="ns2:Approver" minOccurs="0"/>
                <xsd:element ref="ns2:Document_x0020_Status" minOccurs="0"/>
                <xsd:element ref="ns3:c0b54d0a77474fabbf35302adb9710d7" minOccurs="0"/>
                <xsd:element ref="ns3:From1" minOccurs="0"/>
                <xsd:element ref="ns3:Has_x0020_Attachments" minOccurs="0"/>
                <xsd:element ref="ns3:Received_x002f_Sent" minOccurs="0"/>
                <xsd:element ref="ns3:To" minOccurs="0"/>
                <xsd:element ref="ns4:MediaServiceMetadata" minOccurs="0"/>
                <xsd:element ref="ns4:MediaServiceFastMetadata" minOccurs="0"/>
                <xsd:element ref="ns4:_Flow_SignoffStatus" minOccurs="0"/>
                <xsd:element ref="ns5:MediaServiceAutoKeyPoints" minOccurs="0"/>
                <xsd:element ref="ns5:MediaServiceKeyPoints" minOccurs="0"/>
                <xsd:element ref="ns6:SharedWithUsers" minOccurs="0"/>
                <xsd:element ref="ns6:SharedWithDetails" minOccurs="0"/>
                <xsd:element ref="ns7:MediaServiceDateTaken" minOccurs="0"/>
                <xsd:element ref="ns7:MediaLengthInSeconds" minOccurs="0"/>
                <xsd:element ref="ns7:MediaServiceAutoTags" minOccurs="0"/>
                <xsd:element ref="ns7:MediaServiceGenerationTime" minOccurs="0"/>
                <xsd:element ref="ns7:MediaServiceEventHashCode" minOccurs="0"/>
                <xsd:element ref="ns7:MediaServiceOCR" minOccurs="0"/>
                <xsd:element ref="ns7: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00fe01-343b-4fb9-a1b0-68ac19d62e01"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975c5ac6-a0cc-43ed-b850-4a2ae59237b6"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hidden="true" ma:list="{9674aa2f-9701-447f-b61a-873be09f9281}" ma:internalName="TaxCatchAll" ma:showField="CatchAllData" ma:web="57f1fb52-79b9-4278-9d54-1e5db41bfcd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9674aa2f-9701-447f-b61a-873be09f9281}" ma:internalName="TaxCatchAllLabel" ma:readOnly="true" ma:showField="CatchAllDataLabel" ma:web="57f1fb52-79b9-4278-9d54-1e5db41bfcda">
      <xsd:complexType>
        <xsd:complexContent>
          <xsd:extension base="dms:MultiChoiceLookup">
            <xsd:sequence>
              <xsd:element name="Value" type="dms:Lookup" maxOccurs="unbounded" minOccurs="0" nillable="true"/>
            </xsd:sequence>
          </xsd:extension>
        </xsd:complexContent>
      </xsd:complexType>
    </xsd:element>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element name="Approver" ma:index="18" nillable="true" ma:displayName="Approver" ma:hidden="true" ma:list="UserInfo" ma:SharePointGroup="2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ocument_x0020_Status" ma:index="19" nillable="true" ma:displayName="Document Status" ma:default="Draft" ma:format="Dropdown" ma:hidden="true" ma:internalName="Document_x0020_Status" ma:readOnly="false">
      <xsd:simpleType>
        <xsd:restriction base="dms:Choice">
          <xsd:enumeration value="Draft"/>
          <xsd:enumeration value="Pending"/>
          <xsd:enumeration value="Approved"/>
          <xsd:enumeration value="Change Request"/>
          <xsd:enumeration value="Rejected"/>
        </xsd:restriction>
      </xsd:simpleType>
    </xsd:element>
  </xsd:schema>
  <xsd:schema xmlns:xsd="http://www.w3.org/2001/XMLSchema" xmlns:xs="http://www.w3.org/2001/XMLSchema" xmlns:dms="http://schemas.microsoft.com/office/2006/documentManagement/types" xmlns:pc="http://schemas.microsoft.com/office/infopath/2007/PartnerControls" targetNamespace="57f1fb52-79b9-4278-9d54-1e5db41bfcda" elementFormDefault="qualified">
    <xsd:import namespace="http://schemas.microsoft.com/office/2006/documentManagement/types"/>
    <xsd:import namespace="http://schemas.microsoft.com/office/infopath/2007/PartnerControls"/>
    <xsd:element name="Open_x0020_in_x0020_Outlook" ma:index="17" nillable="true" ma:displayName="Open in Outlook" ma:description="Click to download item, used for opening emails directly in Outlook (when set to automatically open in Chrome)." ma:indexed="true" ma:internalName="Open_x0020_in_x0020_Outlook">
      <xsd:simpleType>
        <xsd:restriction base="dms:Text">
          <xsd:maxLength value="255"/>
        </xsd:restriction>
      </xsd:simpleType>
    </xsd:element>
    <xsd:element name="c0b54d0a77474fabbf35302adb9710d7" ma:index="20" nillable="true" ma:taxonomy="true" ma:internalName="c0b54d0a77474fabbf35302adb9710d7" ma:taxonomyFieldName="Document_x0020_Type" ma:displayName="Document Type" ma:default="" ma:fieldId="{c0b54d0a-7747-4fab-bf35-302adb9710d7}" ma:sspId="975c5ac6-a0cc-43ed-b850-4a2ae59237b6" ma:termSetId="06f72989-bf1e-40b3-b4de-fd0ca0e5cdad" ma:anchorId="00000000-0000-0000-0000-000000000000" ma:open="false" ma:isKeyword="false">
      <xsd:complexType>
        <xsd:sequence>
          <xsd:element ref="pc:Terms" minOccurs="0" maxOccurs="1"/>
        </xsd:sequence>
      </xsd:complexType>
    </xsd:element>
    <xsd:element name="From1" ma:index="21" nillable="true" ma:displayName="From" ma:indexed="true" ma:internalName="From1">
      <xsd:simpleType>
        <xsd:restriction base="dms:Text">
          <xsd:maxLength value="255"/>
        </xsd:restriction>
      </xsd:simpleType>
    </xsd:element>
    <xsd:element name="Has_x0020_Attachments" ma:index="22" nillable="true" ma:displayName="Has Attachments" ma:indexed="true" ma:internalName="Has_x0020_Attachments">
      <xsd:simpleType>
        <xsd:restriction base="dms:Text">
          <xsd:maxLength value="255"/>
        </xsd:restriction>
      </xsd:simpleType>
    </xsd:element>
    <xsd:element name="Received_x002f_Sent" ma:index="23" nillable="true" ma:displayName="Received/Sent" ma:format="DateOnly" ma:indexed="true" ma:internalName="Received_x002F_Sent">
      <xsd:simpleType>
        <xsd:restriction base="dms:DateTime"/>
      </xsd:simpleType>
    </xsd:element>
    <xsd:element name="To" ma:index="24" nillable="true" ma:displayName="To" ma:indexed="true" ma:internalName="To">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ffb128-e94a-4924-af16-68c2b3b917e8"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_Flow_SignoffStatus" ma:index="27"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2c3ea8-710f-48d2-9985-6ddbad4a2548" elementFormDefault="qualified">
    <xsd:import namespace="http://schemas.microsoft.com/office/2006/documentManagement/types"/>
    <xsd:import namespace="http://schemas.microsoft.com/office/infopath/2007/PartnerControls"/>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38bc97f-71db-45c8-93e4-332747d752e1" elementFormDefault="qualified">
    <xsd:import namespace="http://schemas.microsoft.com/office/2006/documentManagement/types"/>
    <xsd:import namespace="http://schemas.microsoft.com/office/infopath/2007/PartnerControls"/>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30c44b-d365-4b98-9990-09b6490026ae" elementFormDefault="qualified">
    <xsd:import namespace="http://schemas.microsoft.com/office/2006/documentManagement/types"/>
    <xsd:import namespace="http://schemas.microsoft.com/office/infopath/2007/PartnerControls"/>
    <xsd:element name="MediaServiceDateTaken" ma:index="32" nillable="true" ma:displayName="MediaServiceDateTaken" ma:hidden="true" ma:internalName="MediaServiceDateTaken" ma:readOnly="true">
      <xsd:simpleType>
        <xsd:restriction base="dms:Text"/>
      </xsd:simpleType>
    </xsd:element>
    <xsd:element name="MediaLengthInSeconds" ma:index="33" nillable="true" ma:displayName="Length (seconds)" ma:internalName="MediaLengthInSeconds" ma:readOnly="true">
      <xsd:simpleType>
        <xsd:restriction base="dms:Unknown"/>
      </xsd:simpleType>
    </xsd:element>
    <xsd:element name="MediaServiceAutoTags" ma:index="34" nillable="true" ma:displayName="Tags" ma:internalName="MediaServiceAutoTags" ma:readOnly="true">
      <xsd:simpleType>
        <xsd:restriction base="dms:Text"/>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OCR" ma:index="38" nillable="true" ma:displayName="Extracted Text" ma:internalName="MediaServiceOCR" ma:readOnly="true">
      <xsd:simpleType>
        <xsd:restriction base="dms:Note">
          <xsd:maxLength value="255"/>
        </xsd:restriction>
      </xsd:simpleType>
    </xsd:element>
    <xsd:element name="lcf76f155ced4ddcb4097134ff3c332f" ma:index="40" nillable="true" ma:taxonomy="true" ma:internalName="lcf76f155ced4ddcb4097134ff3c332f" ma:taxonomyFieldName="MediaServiceImageTags" ma:displayName="Image Tags" ma:readOnly="false" ma:fieldId="{5cf76f15-5ced-4ddc-b409-7134ff3c332f}" ma:taxonomyMulti="true" ma:sspId="975c5ac6-a0cc-43ed-b850-4a2ae59237b6"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37"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_Flow_SignoffStatus xmlns="a6ffb128-e94a-4924-af16-68c2b3b917e8" xsi:nil="true"/>
    <Received_x002f_Sent xmlns="57f1fb52-79b9-4278-9d54-1e5db41bfcda" xsi:nil="true"/>
    <TaxCatchAll xmlns="6500fe01-343b-4fb9-a1b0-68ac19d62e01" xsi:nil="true"/>
    <TaxKeywordTaxHTField xmlns="6500fe01-343b-4fb9-a1b0-68ac19d62e01">
      <Terms xmlns="http://schemas.microsoft.com/office/infopath/2007/PartnerControls"/>
    </TaxKeywordTaxHTField>
    <Document_x0020_Status xmlns="6500fe01-343b-4fb9-a1b0-68ac19d62e01">Draft</Document_x0020_Status>
    <Has_x0020_Attachments xmlns="57f1fb52-79b9-4278-9d54-1e5db41bfcda" xsi:nil="true"/>
    <From1 xmlns="57f1fb52-79b9-4278-9d54-1e5db41bfcda" xsi:nil="true"/>
    <To xmlns="57f1fb52-79b9-4278-9d54-1e5db41bfcda" xsi:nil="true"/>
    <c0b54d0a77474fabbf35302adb9710d7 xmlns="57f1fb52-79b9-4278-9d54-1e5db41bfcda">
      <Terms xmlns="http://schemas.microsoft.com/office/infopath/2007/PartnerControls"/>
    </c0b54d0a77474fabbf35302adb9710d7>
    <Open_x0020_in_x0020_Outlook xmlns="57f1fb52-79b9-4278-9d54-1e5db41bfcda" xsi:nil="true"/>
    <Approver xmlns="6500fe01-343b-4fb9-a1b0-68ac19d62e01">
      <UserInfo>
        <DisplayName/>
        <AccountId xsi:nil="true"/>
        <AccountType/>
      </UserInfo>
    </Approver>
    <lcf76f155ced4ddcb4097134ff3c332f xmlns="c630c44b-d365-4b98-9990-09b6490026ae">
      <Terms xmlns="http://schemas.microsoft.com/office/infopath/2007/PartnerControls"/>
    </lcf76f155ced4ddcb4097134ff3c332f>
  </documentManagement>
</p:properties>
</file>

<file path=customXml/item6.xml><?xml version="1.0" encoding="utf-8"?>
<?mso-contentType ?>
<SharedContentType xmlns="Microsoft.SharePoint.Taxonomy.ContentTypeSync" SourceId="975c5ac6-a0cc-43ed-b850-4a2ae59237b6" ContentTypeId="0x0101" PreviousValue="false"/>
</file>

<file path=customXml/itemProps1.xml><?xml version="1.0" encoding="utf-8"?>
<ds:datastoreItem xmlns:ds="http://schemas.openxmlformats.org/officeDocument/2006/customXml" ds:itemID="{2754C72E-49F1-482C-A5A6-94D582283BC7}">
  <ds:schemaRefs>
    <ds:schemaRef ds:uri="http://schemas.microsoft.com/sharepoint/events"/>
  </ds:schemaRefs>
</ds:datastoreItem>
</file>

<file path=customXml/itemProps2.xml><?xml version="1.0" encoding="utf-8"?>
<ds:datastoreItem xmlns:ds="http://schemas.openxmlformats.org/officeDocument/2006/customXml" ds:itemID="{3C17C9D9-5659-42C8-83E1-48CC99800F0B}">
  <ds:schemaRefs>
    <ds:schemaRef ds:uri="http://schemas.microsoft.com/office/2006/metadata/customXsn"/>
  </ds:schemaRefs>
</ds:datastoreItem>
</file>

<file path=customXml/itemProps3.xml><?xml version="1.0" encoding="utf-8"?>
<ds:datastoreItem xmlns:ds="http://schemas.openxmlformats.org/officeDocument/2006/customXml" ds:itemID="{B5D58AF6-01CC-48E4-B048-66D76DA7C440}">
  <ds:schemaRefs>
    <ds:schemaRef ds:uri="http://schemas.microsoft.com/sharepoint/v3/contenttype/forms"/>
  </ds:schemaRefs>
</ds:datastoreItem>
</file>

<file path=customXml/itemProps4.xml><?xml version="1.0" encoding="utf-8"?>
<ds:datastoreItem xmlns:ds="http://schemas.openxmlformats.org/officeDocument/2006/customXml" ds:itemID="{FB488A85-1582-49C3-A010-C4F15ED9BD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00fe01-343b-4fb9-a1b0-68ac19d62e01"/>
    <ds:schemaRef ds:uri="57f1fb52-79b9-4278-9d54-1e5db41bfcda"/>
    <ds:schemaRef ds:uri="a6ffb128-e94a-4924-af16-68c2b3b917e8"/>
    <ds:schemaRef ds:uri="ef2c3ea8-710f-48d2-9985-6ddbad4a2548"/>
    <ds:schemaRef ds:uri="f38bc97f-71db-45c8-93e4-332747d752e1"/>
    <ds:schemaRef ds:uri="c630c44b-d365-4b98-9990-09b6490026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0AF7B9E-3657-4FC5-82EE-0012BAA8C81D}">
  <ds:schemaRefs>
    <ds:schemaRef ds:uri="http://schemas.microsoft.com/office/2006/documentManagement/types"/>
    <ds:schemaRef ds:uri="http://purl.org/dc/dcmitype/"/>
    <ds:schemaRef ds:uri="57f1fb52-79b9-4278-9d54-1e5db41bfcda"/>
    <ds:schemaRef ds:uri="http://schemas.microsoft.com/office/2006/metadata/properties"/>
    <ds:schemaRef ds:uri="http://schemas.microsoft.com/office/infopath/2007/PartnerControls"/>
    <ds:schemaRef ds:uri="http://purl.org/dc/elements/1.1/"/>
    <ds:schemaRef ds:uri="c630c44b-d365-4b98-9990-09b6490026ae"/>
    <ds:schemaRef ds:uri="http://schemas.openxmlformats.org/package/2006/metadata/core-properties"/>
    <ds:schemaRef ds:uri="6500fe01-343b-4fb9-a1b0-68ac19d62e01"/>
    <ds:schemaRef ds:uri="a6ffb128-e94a-4924-af16-68c2b3b917e8"/>
    <ds:schemaRef ds:uri="f38bc97f-71db-45c8-93e4-332747d752e1"/>
    <ds:schemaRef ds:uri="ef2c3ea8-710f-48d2-9985-6ddbad4a2548"/>
    <ds:schemaRef ds:uri="http://www.w3.org/XML/1998/namespace"/>
    <ds:schemaRef ds:uri="http://purl.org/dc/terms/"/>
  </ds:schemaRefs>
</ds:datastoreItem>
</file>

<file path=customXml/itemProps6.xml><?xml version="1.0" encoding="utf-8"?>
<ds:datastoreItem xmlns:ds="http://schemas.openxmlformats.org/officeDocument/2006/customXml" ds:itemID="{596CBFF7-8DB0-4A32-8806-D31CB3CB228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139</TotalTime>
  <Words>569</Words>
  <Application>Microsoft Office PowerPoint</Application>
  <PresentationFormat>Widescreen</PresentationFormat>
  <Paragraphs>127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Downs</dc:creator>
  <cp:lastModifiedBy>Peter Downs</cp:lastModifiedBy>
  <cp:revision>3</cp:revision>
  <dcterms:created xsi:type="dcterms:W3CDTF">2022-05-12T00:43:40Z</dcterms:created>
  <dcterms:modified xsi:type="dcterms:W3CDTF">2023-01-17T00:28:01Z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0x01010063444C39C5B4A34C95AC9CA0A8EF8E13</vt:lpwstr>
  </property>
</Properties>
</file>